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5" r:id="rId14"/>
    <p:sldId id="265" r:id="rId15"/>
    <p:sldId id="268" r:id="rId16"/>
    <p:sldId id="269" r:id="rId17"/>
    <p:sldId id="266" r:id="rId18"/>
    <p:sldId id="286" r:id="rId1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11" y="-8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1B5E4F-8655-42B4-908D-027335EEB6BE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cs-CZ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3601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77A6B92-7C62-473C-B68C-74E045714E47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80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9912615" y="336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0080625" cy="27718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512094" y="3107866"/>
            <a:ext cx="7056438" cy="1931917"/>
          </a:xfrm>
        </p:spPr>
        <p:txBody>
          <a:bodyPr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71371" y="266772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BD09AA7A-AC45-4D79-B1D0-6CB8494D3313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56047" y="419982"/>
            <a:ext cx="8568531" cy="1931917"/>
          </a:xfrm>
        </p:spPr>
        <p:txBody>
          <a:bodyPr anchor="b"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D8DA35-CE97-4199-9731-1CDC4869F320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728479" y="0"/>
            <a:ext cx="2352146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434156" y="3613525"/>
            <a:ext cx="688434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7540307" y="3225112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7644474" y="3329267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624313" y="3317859"/>
            <a:ext cx="504031" cy="486479"/>
          </a:xfrm>
        </p:spPr>
        <p:txBody>
          <a:bodyPr/>
          <a:lstStyle/>
          <a:p>
            <a:pPr lvl="0"/>
            <a:fld id="{8EC8565E-BC5C-4CB2-B1A3-AC44101EB6B2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36021" y="335986"/>
            <a:ext cx="7224448" cy="6416978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48505" y="335987"/>
            <a:ext cx="1596099" cy="645022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808458" y="1131386"/>
            <a:ext cx="504031" cy="486479"/>
          </a:xfrm>
        </p:spPr>
        <p:txBody>
          <a:bodyPr/>
          <a:lstStyle/>
          <a:p>
            <a:pPr lvl="0"/>
            <a:fld id="{F7BCC1CB-ABD3-4354-ABCC-AA9572088485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32661" y="1683288"/>
            <a:ext cx="9374981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9912615" y="20999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68010" y="2519891"/>
            <a:ext cx="9737884" cy="3359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71371" y="156917"/>
            <a:ext cx="9737884" cy="235861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8595" y="3023870"/>
            <a:ext cx="7143942" cy="1844421"/>
          </a:xfrm>
        </p:spPr>
        <p:txBody>
          <a:bodyPr anchor="t"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68010" y="2687884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3EA02487-D048-48F6-A865-1808817DF712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587975"/>
            <a:ext cx="8568531" cy="1679928"/>
          </a:xfrm>
        </p:spPr>
        <p:txBody>
          <a:bodyPr anchor="b"/>
          <a:lstStyle>
            <a:lvl1pPr algn="ctr">
              <a:buNone/>
              <a:defRPr sz="4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384396" y="7065776"/>
            <a:ext cx="3356848" cy="403183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C78663-D0C0-40B5-9B8C-6CA823BDDF1C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5030479" y="1736865"/>
            <a:ext cx="9835" cy="531266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32661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5292328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5040313" y="2425395"/>
            <a:ext cx="0" cy="461644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10080625" cy="15959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68010" y="1511935"/>
            <a:ext cx="9737884" cy="100795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60870" y="7045617"/>
            <a:ext cx="9737884" cy="34270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32660" y="1679928"/>
            <a:ext cx="4454027" cy="80796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282109" y="1679928"/>
            <a:ext cx="4455776" cy="80636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400" b="1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36021" y="7065776"/>
            <a:ext cx="3948245" cy="403183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68010" y="1411139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32661" y="2724242"/>
            <a:ext cx="4455636" cy="42090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5292328" y="2724242"/>
            <a:ext cx="4452276" cy="42132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788297" y="1149071"/>
            <a:ext cx="504031" cy="486479"/>
          </a:xfrm>
        </p:spPr>
        <p:txBody>
          <a:bodyPr/>
          <a:lstStyle>
            <a:lvl1pPr algn="ctr">
              <a:defRPr/>
            </a:lvl1pPr>
          </a:lstStyle>
          <a:p>
            <a:pPr lvl="0"/>
            <a:fld id="{7A3022DA-C7B2-4DE7-99A9-52BB6FFB729A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788297" y="1142021"/>
            <a:ext cx="504031" cy="486479"/>
          </a:xfrm>
        </p:spPr>
        <p:txBody>
          <a:bodyPr/>
          <a:lstStyle/>
          <a:p>
            <a:pPr lvl="0"/>
            <a:fld id="{E5F7EB20-067B-4D9A-B712-C1801F918264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68010" y="174712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704292" y="6971700"/>
            <a:ext cx="672042" cy="48647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A34E083-FCF0-435B-9AA1-B3C61BDB7229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68010" y="167993"/>
            <a:ext cx="9737884" cy="3359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0080625" cy="1310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026" y="1007957"/>
            <a:ext cx="2604161" cy="1091953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20026" y="2183907"/>
            <a:ext cx="2604161" cy="4569054"/>
          </a:xfrm>
        </p:spPr>
        <p:txBody>
          <a:bodyPr/>
          <a:lstStyle>
            <a:lvl1pPr marL="0" indent="0">
              <a:spcAft>
                <a:spcPts val="1102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444214" y="755967"/>
            <a:ext cx="6216385" cy="596374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00190611-3128-4968-A8EE-2CB84CD67D1E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729831" cy="403183"/>
          </a:xfrm>
        </p:spPr>
        <p:txBody>
          <a:bodyPr/>
          <a:lstStyle/>
          <a:p>
            <a:pPr lvl="0"/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68010" y="167993"/>
            <a:ext cx="9737884" cy="33262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/>
          <a:p>
            <a:pPr lvl="0"/>
            <a:fld id="{318E3A7F-913F-4262-ADE3-CA1681AF3F4E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705" y="5543762"/>
            <a:ext cx="6468401" cy="1343942"/>
          </a:xfrm>
        </p:spPr>
        <p:txBody>
          <a:bodyPr anchor="t">
            <a:noAutofit/>
          </a:bodyPr>
          <a:lstStyle>
            <a:lvl1pPr algn="l">
              <a:buNone/>
              <a:defRPr sz="26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307705" y="671971"/>
            <a:ext cx="6468401" cy="4703798"/>
          </a:xfrm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0026" y="1091953"/>
            <a:ext cx="2688167" cy="5795751"/>
          </a:xfrm>
        </p:spPr>
        <p:txBody>
          <a:bodyPr/>
          <a:lstStyle>
            <a:lvl1pPr marL="0" indent="0">
              <a:spcAft>
                <a:spcPts val="1102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381036" y="7060309"/>
            <a:ext cx="3356848" cy="403183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951605" cy="403183"/>
          </a:xfrm>
        </p:spPr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10080625" cy="15359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384396" y="7060309"/>
            <a:ext cx="3356848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1500">
                <a:solidFill>
                  <a:srgbClr val="FFFFFF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36021" y="7066773"/>
            <a:ext cx="3948245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1300">
                <a:solidFill>
                  <a:srgbClr val="FFFFFF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68010" y="1407373"/>
            <a:ext cx="973788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788297" y="1146600"/>
            <a:ext cx="504031" cy="486479"/>
          </a:xfrm>
          <a:prstGeom prst="rect">
            <a:avLst/>
          </a:prstGeom>
        </p:spPr>
        <p:txBody>
          <a:bodyPr vert="horz" lIns="50397" tIns="50397" rIns="50397" bIns="50397" anchor="ctr">
            <a:normAutofit/>
          </a:bodyPr>
          <a:lstStyle>
            <a:lvl1pPr algn="ctr" eaLnBrk="1" latinLnBrk="0" hangingPunct="1">
              <a:defRPr kumimoji="0" sz="1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57349285-8CC6-418D-8715-8536B6FCFE50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32661" y="1679928"/>
            <a:ext cx="9408583" cy="507002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66" indent="-30238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7149" indent="-251986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251986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18269" indent="-201589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52" indent="-201589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5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bricks.nl/My-NXT-projects/feed/rss.html" TargetMode="External"/><Relationship Id="rId2" Type="http://schemas.openxmlformats.org/officeDocument/2006/relationships/hyperlink" Target="http://www.inpharmix.com/jps/PID_Controller_For_Lego_Mindstorms_Robot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512094" y="3107866"/>
            <a:ext cx="7056438" cy="455947"/>
          </a:xfrm>
        </p:spPr>
        <p:txBody>
          <a:bodyPr/>
          <a:lstStyle/>
          <a:p>
            <a:r>
              <a:rPr lang="cs-CZ" dirty="0" smtClean="0"/>
              <a:t>Ing. Martin </a:t>
            </a:r>
            <a:r>
              <a:rPr lang="cs-CZ" dirty="0" err="1" smtClean="0"/>
              <a:t>Hlinovský</a:t>
            </a:r>
            <a:r>
              <a:rPr lang="cs-CZ" dirty="0" smtClean="0"/>
              <a:t>, </a:t>
            </a:r>
            <a:r>
              <a:rPr lang="cs-CZ" dirty="0" err="1" smtClean="0"/>
              <a:t>Phd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Regulátory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584274" y="7019629"/>
            <a:ext cx="7056438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Katedra řídicí techniky, FEL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čvut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863847" y="3635821"/>
            <a:ext cx="3378455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4392240" y="3635821"/>
            <a:ext cx="5076720" cy="3182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784976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Proporcionální a Integrační regulátor (PI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cs-CZ" sz="3600" noProof="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215776" y="1403573"/>
            <a:ext cx="9505056" cy="5400600"/>
          </a:xfrm>
          <a:prstGeom prst="rect">
            <a:avLst/>
          </a:prstGeom>
        </p:spPr>
        <p:txBody>
          <a:bodyPr vert="horz" lIns="100794" tIns="50397" rIns="100794" bIns="50397">
            <a:no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>
              <a:buClr>
                <a:schemeClr val="accent1"/>
              </a:buClr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Pro lepší odezvu můžeme přidat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Integrační složku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,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nasčítává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odchylky  </a:t>
            </a:r>
            <a:r>
              <a:rPr lang="cs-CZ" sz="28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integral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= </a:t>
            </a:r>
            <a:r>
              <a:rPr lang="cs-CZ" sz="28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integral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+ </a:t>
            </a:r>
            <a:r>
              <a:rPr lang="cs-CZ" sz="28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error</a:t>
            </a:r>
            <a:endParaRPr lang="cs-CZ" sz="2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lang="cs-CZ" sz="2800" noProof="0" dirty="0" smtClean="0">
                <a:solidFill>
                  <a:srgbClr val="000000"/>
                </a:solidFill>
                <a:latin typeface="+mn-lt"/>
              </a:rPr>
              <a:t>Řeší problém P regulátoru – i malá odchylka se nakonec projeví =&gt; z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mizí trvalá regulační odchylka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Například:</a:t>
            </a:r>
          </a:p>
          <a:p>
            <a:pPr lvl="1"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Při prvním odečtu senzoru je chyba 1, při dalším 2, při dalším zůstává stále dva, ale 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integral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1+2+2 = 5</a:t>
            </a:r>
          </a:p>
          <a:p>
            <a:pPr lvl="1"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Výpočet zatočení: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Kp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*(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) + 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Ki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*(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integral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)</a:t>
            </a:r>
          </a:p>
          <a:p>
            <a:pPr lvl="1"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Větší zásah, ale nebezpečí 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rokmitání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</p:txBody>
      </p:sp>
      <p:sp>
        <p:nvSpPr>
          <p:cNvPr id="9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9/17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Proporcionální, Integrační a Derivační regulátor (PID)</a:t>
            </a: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503808" y="1835621"/>
            <a:ext cx="8870950" cy="4384675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Pro rychlejší ustálení na požadované hodnotě přidáme Derivační složku a vznikne PID regulátor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Složka P se snaží odstraňovat chyby aktuální, složka I chyby minulé a složka D chyby budoucí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2880072" y="3923853"/>
            <a:ext cx="4375260" cy="287996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10/17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Proporcionální, Integrační a Derivační regulátor (PID)</a:t>
            </a: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text 1"/>
          <p:cNvSpPr txBox="1">
            <a:spLocks/>
          </p:cNvSpPr>
          <p:nvPr/>
        </p:nvSpPr>
        <p:spPr>
          <a:xfrm>
            <a:off x="215776" y="1619597"/>
            <a:ext cx="9504809" cy="572442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Odstranění budoucí odchylky -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budeme předpokládat, že její vývoj se nemění, tedy jak se změnila minulá odchylka na aktuální, tak se změní aktuální na budoucí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Příklad:  předchozí odchylka byla 2, aktuální je 5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  změna = 2 – 5 = -3,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také označováno derivát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Derivace = změna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Budoucí odchylku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můžeme odhadnout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Budoucí_odchylka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aktuální_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odch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+ aktuální_změna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Tedy: Budoucí_odchylka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= 2 + (-3) = -1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</p:txBody>
      </p:sp>
      <p:sp>
        <p:nvSpPr>
          <p:cNvPr id="12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11/17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Pseudokód pro PID-regulátor</a:t>
            </a: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text 2"/>
          <p:cNvSpPr txBox="1">
            <a:spLocks/>
          </p:cNvSpPr>
          <p:nvPr/>
        </p:nvSpPr>
        <p:spPr>
          <a:xfrm>
            <a:off x="720725" y="1258887"/>
            <a:ext cx="9359900" cy="5617293"/>
          </a:xfrm>
          <a:prstGeom prst="rect">
            <a:avLst/>
          </a:prstGeom>
        </p:spPr>
        <p:txBody>
          <a:bodyPr vert="horz" lIns="100794" tIns="50397" rIns="100794" bIns="50397">
            <a:normAutofit fontScale="925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Inicializace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proměných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10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55E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	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//konstanta  P regulátoru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Ki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1		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//konstanta I regulátoru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baseline="0" dirty="0" err="1" smtClean="0">
                <a:latin typeface="+mn-lt"/>
              </a:rPr>
              <a:t>Kd</a:t>
            </a:r>
            <a:r>
              <a:rPr lang="cs-CZ" sz="2000" baseline="0" dirty="0" smtClean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 = 100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	//konstanta D regulátoru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err="1" smtClean="0">
                <a:solidFill>
                  <a:srgbClr val="000000"/>
                </a:solidFill>
                <a:latin typeface="+mn-lt"/>
              </a:rPr>
              <a:t>zadana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45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//žádaná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hodnota, rozhraní černé a bílé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latin typeface="+mn-lt"/>
              </a:rPr>
              <a:t>rychlost_offset = 50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	//rovnou uvažujeme vylepšení s plynulejší jízdou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//potřebné pomocné 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proměné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err="1" smtClean="0">
                <a:latin typeface="+mn-lt"/>
              </a:rPr>
              <a:t>Integral</a:t>
            </a:r>
            <a:r>
              <a:rPr lang="cs-CZ" sz="2000" dirty="0" smtClean="0">
                <a:latin typeface="+mn-lt"/>
              </a:rPr>
              <a:t>  = 0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		//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proměná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na sčítání odchylek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err="1" smtClean="0">
                <a:latin typeface="+mn-lt"/>
              </a:rPr>
              <a:t>LastError</a:t>
            </a:r>
            <a:r>
              <a:rPr lang="cs-CZ" sz="2000" dirty="0" smtClean="0">
                <a:latin typeface="+mn-lt"/>
              </a:rPr>
              <a:t>  = 0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		//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proměná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na uložení poslední odchylky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err="1" smtClean="0">
                <a:latin typeface="+mn-lt"/>
              </a:rPr>
              <a:t>Derivate</a:t>
            </a:r>
            <a:r>
              <a:rPr lang="cs-CZ" sz="2000" dirty="0" smtClean="0">
                <a:latin typeface="+mn-lt"/>
              </a:rPr>
              <a:t> = 0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		//uložení derivátu, změny odchylky ve dvou stavech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Začátek smyčky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noProof="0" dirty="0" err="1" smtClean="0">
                <a:latin typeface="+mn-lt"/>
              </a:rPr>
              <a:t>While</a:t>
            </a:r>
            <a:r>
              <a:rPr lang="cs-CZ" sz="2000" noProof="0" dirty="0" smtClean="0">
                <a:latin typeface="+mn-lt"/>
              </a:rPr>
              <a:t>(</a:t>
            </a:r>
            <a:r>
              <a:rPr lang="cs-CZ" sz="2000" noProof="0" dirty="0" err="1" smtClean="0">
                <a:latin typeface="+mn-lt"/>
              </a:rPr>
              <a:t>true</a:t>
            </a:r>
            <a:r>
              <a:rPr lang="cs-CZ" sz="2000" dirty="0" smtClean="0">
                <a:latin typeface="+mn-lt"/>
              </a:rPr>
              <a:t>)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LightValue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vyčti_světelný_senzor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()		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Aktuální hodnota senzoru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LightValue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–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zadana</a:t>
            </a:r>
            <a:r>
              <a:rPr lang="cs-CZ" sz="2000" dirty="0" smtClean="0">
                <a:solidFill>
                  <a:srgbClr val="355E00"/>
                </a:solidFill>
                <a:latin typeface="+mn-lt"/>
              </a:rPr>
              <a:t>              		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výpočet odchylky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</a:t>
            </a:r>
            <a:r>
              <a:rPr lang="cs-CZ" sz="2000" dirty="0" err="1" smtClean="0">
                <a:latin typeface="+mn-lt"/>
              </a:rPr>
              <a:t>Integral</a:t>
            </a:r>
            <a:r>
              <a:rPr lang="cs-CZ" sz="2000" dirty="0" smtClean="0">
                <a:latin typeface="+mn-lt"/>
              </a:rPr>
              <a:t> = </a:t>
            </a:r>
            <a:r>
              <a:rPr lang="cs-CZ" sz="2000" dirty="0" err="1" smtClean="0">
                <a:latin typeface="+mn-lt"/>
              </a:rPr>
              <a:t>Integral</a:t>
            </a:r>
            <a:r>
              <a:rPr lang="cs-CZ" sz="2000" dirty="0" smtClean="0">
                <a:latin typeface="+mn-lt"/>
              </a:rPr>
              <a:t> + </a:t>
            </a:r>
            <a:r>
              <a:rPr lang="cs-CZ" sz="2000" dirty="0" err="1" smtClean="0">
                <a:latin typeface="+mn-lt"/>
              </a:rPr>
              <a:t>error</a:t>
            </a:r>
            <a:r>
              <a:rPr lang="cs-CZ" sz="2000" dirty="0" smtClean="0">
                <a:latin typeface="+mn-lt"/>
              </a:rPr>
              <a:t>			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//sčítání odchylek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Derivate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–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LastError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		//spočtení změny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*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+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Ki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*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Integral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+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Kd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*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Derivate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Výpočet konstanty pro zatáčení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MOTOR A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= rychlost_offset +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Odeslání hodnot do motoru</a:t>
            </a:r>
          </a:p>
          <a:p>
            <a:pPr lvl="0"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MOTOR C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 = rychlost_offset –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</a:t>
            </a:r>
            <a:r>
              <a:rPr lang="cs-CZ" sz="20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//Odeslání hodnot do motoru</a:t>
            </a:r>
          </a:p>
          <a:p>
            <a:pPr lvl="0"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LastError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			//uložení aktuální odchylky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Konec smyčky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None/>
              <a:tabLst/>
              <a:defRPr/>
            </a:pPr>
            <a:endParaRPr kumimoji="0" lang="cs-CZ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12/17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611485"/>
            <a:ext cx="8870950" cy="3880619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cs-CZ" sz="2800" dirty="0">
              <a:latin typeface="+mn-lt"/>
            </a:endParaRPr>
          </a:p>
          <a:p>
            <a:pPr lvl="0">
              <a:buNone/>
            </a:pPr>
            <a:r>
              <a:rPr lang="cs-CZ" sz="2800" dirty="0" smtClean="0">
                <a:latin typeface="+mn-lt"/>
              </a:rPr>
              <a:t>Nejdříve </a:t>
            </a:r>
            <a:r>
              <a:rPr lang="cs-CZ" sz="2800" dirty="0">
                <a:latin typeface="+mn-lt"/>
              </a:rPr>
              <a:t>ladíme konstantu KP</a:t>
            </a:r>
          </a:p>
          <a:p>
            <a:r>
              <a:rPr lang="cs-CZ" sz="2800" dirty="0" smtClean="0">
                <a:latin typeface="+mn-lt"/>
              </a:rPr>
              <a:t>Pokud K</a:t>
            </a:r>
            <a:r>
              <a:rPr lang="cs-CZ" sz="2800" baseline="-25000" dirty="0" smtClean="0">
                <a:latin typeface="+mn-lt"/>
              </a:rPr>
              <a:t>P</a:t>
            </a:r>
            <a:r>
              <a:rPr lang="cs-CZ" sz="2800" dirty="0" smtClean="0">
                <a:latin typeface="+mn-lt"/>
              </a:rPr>
              <a:t> =</a:t>
            </a:r>
            <a:r>
              <a:rPr lang="cs-CZ" sz="2800" baseline="-25000" dirty="0" smtClean="0">
                <a:latin typeface="+mn-lt"/>
              </a:rPr>
              <a:t> </a:t>
            </a:r>
            <a:r>
              <a:rPr lang="cs-CZ" sz="2800" dirty="0" smtClean="0">
                <a:latin typeface="+mn-lt"/>
              </a:rPr>
              <a:t>K</a:t>
            </a:r>
            <a:r>
              <a:rPr lang="cs-CZ" sz="2800" baseline="-25000" dirty="0" smtClean="0">
                <a:latin typeface="+mn-lt"/>
              </a:rPr>
              <a:t>C</a:t>
            </a:r>
            <a:r>
              <a:rPr lang="cs-CZ" sz="2800" dirty="0" smtClean="0">
                <a:latin typeface="+mn-lt"/>
              </a:rPr>
              <a:t> = 300, P</a:t>
            </a:r>
            <a:r>
              <a:rPr lang="cs-CZ" sz="2800" baseline="-25000" dirty="0" smtClean="0">
                <a:latin typeface="+mn-lt"/>
              </a:rPr>
              <a:t>C</a:t>
            </a:r>
            <a:r>
              <a:rPr lang="cs-CZ" sz="2800" dirty="0" smtClean="0">
                <a:latin typeface="+mn-lt"/>
              </a:rPr>
              <a:t> = 0,8 a </a:t>
            </a:r>
            <a:r>
              <a:rPr lang="cs-CZ" sz="2800" dirty="0" err="1" smtClean="0">
                <a:latin typeface="+mn-lt"/>
              </a:rPr>
              <a:t>dT</a:t>
            </a:r>
            <a:r>
              <a:rPr lang="cs-CZ" sz="2800" dirty="0" smtClean="0">
                <a:latin typeface="+mn-lt"/>
              </a:rPr>
              <a:t> = 0,014 pak využijeme </a:t>
            </a:r>
            <a:r>
              <a:rPr lang="cs-CZ" sz="2800" dirty="0">
                <a:latin typeface="+mn-lt"/>
              </a:rPr>
              <a:t>následující tabulku pro první odhad konstant a pak </a:t>
            </a:r>
            <a:r>
              <a:rPr lang="cs-CZ" sz="2800" dirty="0" smtClean="0">
                <a:latin typeface="+mn-lt"/>
              </a:rPr>
              <a:t>dolaďujeme</a:t>
            </a:r>
            <a:endParaRPr lang="cs-CZ" sz="2800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2087984" y="3203773"/>
            <a:ext cx="5400600" cy="248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1" y="5724053"/>
            <a:ext cx="787097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2"/>
          <p:cNvSpPr txBox="1">
            <a:spLocks/>
          </p:cNvSpPr>
          <p:nvPr/>
        </p:nvSpPr>
        <p:spPr>
          <a:xfrm>
            <a:off x="719832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Jak nastavit a odladit PID konstanty</a:t>
            </a: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13/17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1800" y="245209"/>
            <a:ext cx="396044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#</a:t>
            </a:r>
            <a:r>
              <a:rPr lang="cs-CZ" sz="1600" dirty="0" err="1"/>
              <a:t>define</a:t>
            </a:r>
            <a:r>
              <a:rPr lang="cs-CZ" sz="1600" dirty="0"/>
              <a:t> </a:t>
            </a:r>
            <a:r>
              <a:rPr lang="cs-CZ" sz="1600" dirty="0" err="1"/>
              <a:t>Kp</a:t>
            </a:r>
            <a:r>
              <a:rPr lang="cs-CZ" sz="1600" dirty="0"/>
              <a:t> 180</a:t>
            </a:r>
          </a:p>
          <a:p>
            <a:r>
              <a:rPr lang="cs-CZ" sz="1600" dirty="0"/>
              <a:t>#</a:t>
            </a:r>
            <a:r>
              <a:rPr lang="cs-CZ" sz="1600" dirty="0" err="1"/>
              <a:t>define</a:t>
            </a:r>
            <a:r>
              <a:rPr lang="cs-CZ" sz="1600" dirty="0"/>
              <a:t> offset 50</a:t>
            </a:r>
          </a:p>
          <a:p>
            <a:r>
              <a:rPr lang="cs-CZ" sz="1600" dirty="0"/>
              <a:t>#</a:t>
            </a:r>
            <a:r>
              <a:rPr lang="cs-CZ" sz="1600" dirty="0" err="1"/>
              <a:t>define</a:t>
            </a:r>
            <a:r>
              <a:rPr lang="cs-CZ" sz="1600" dirty="0"/>
              <a:t> </a:t>
            </a:r>
            <a:r>
              <a:rPr lang="cs-CZ" sz="1600" dirty="0" err="1"/>
              <a:t>HiSpeed</a:t>
            </a:r>
            <a:r>
              <a:rPr lang="cs-CZ" sz="1600" dirty="0"/>
              <a:t> 85</a:t>
            </a:r>
          </a:p>
          <a:p>
            <a:r>
              <a:rPr lang="cs-CZ" sz="1600" dirty="0"/>
              <a:t>#</a:t>
            </a:r>
            <a:r>
              <a:rPr lang="cs-CZ" sz="1600" dirty="0" err="1"/>
              <a:t>define</a:t>
            </a:r>
            <a:r>
              <a:rPr lang="cs-CZ" sz="1600" dirty="0"/>
              <a:t> </a:t>
            </a:r>
            <a:r>
              <a:rPr lang="cs-CZ" sz="1600" dirty="0" err="1"/>
              <a:t>Ki</a:t>
            </a:r>
            <a:r>
              <a:rPr lang="cs-CZ" sz="1600" dirty="0"/>
              <a:t> 20</a:t>
            </a:r>
          </a:p>
          <a:p>
            <a:r>
              <a:rPr lang="cs-CZ" sz="1600" dirty="0"/>
              <a:t>#</a:t>
            </a:r>
            <a:r>
              <a:rPr lang="cs-CZ" sz="1600" dirty="0" err="1"/>
              <a:t>define</a:t>
            </a:r>
            <a:r>
              <a:rPr lang="cs-CZ" sz="1600" dirty="0"/>
              <a:t> </a:t>
            </a:r>
            <a:r>
              <a:rPr lang="cs-CZ" sz="1600" dirty="0" err="1"/>
              <a:t>Kd</a:t>
            </a:r>
            <a:r>
              <a:rPr lang="cs-CZ" sz="1600" dirty="0"/>
              <a:t> 1200</a:t>
            </a:r>
          </a:p>
          <a:p>
            <a:r>
              <a:rPr lang="cs-CZ" sz="1600" dirty="0"/>
              <a:t>#</a:t>
            </a:r>
            <a:r>
              <a:rPr lang="cs-CZ" sz="1600" dirty="0" err="1"/>
              <a:t>define</a:t>
            </a:r>
            <a:r>
              <a:rPr lang="cs-CZ" sz="1600" dirty="0"/>
              <a:t> </a:t>
            </a:r>
            <a:r>
              <a:rPr lang="cs-CZ" sz="1600" dirty="0" err="1"/>
              <a:t>LowSpeed</a:t>
            </a:r>
            <a:r>
              <a:rPr lang="cs-CZ" sz="1600" dirty="0"/>
              <a:t> 20</a:t>
            </a:r>
          </a:p>
          <a:p>
            <a:endParaRPr lang="cs-CZ" sz="1600" dirty="0"/>
          </a:p>
          <a:p>
            <a:r>
              <a:rPr lang="cs-CZ" sz="1600" dirty="0" err="1"/>
              <a:t>int</a:t>
            </a:r>
            <a:r>
              <a:rPr lang="cs-CZ" sz="1600" dirty="0"/>
              <a:t> </a:t>
            </a:r>
            <a:r>
              <a:rPr lang="cs-CZ" sz="1600" dirty="0" err="1"/>
              <a:t>actual</a:t>
            </a:r>
            <a:r>
              <a:rPr lang="cs-CZ" sz="1600" dirty="0"/>
              <a:t>, </a:t>
            </a:r>
            <a:r>
              <a:rPr lang="cs-CZ" sz="1600" dirty="0" err="1"/>
              <a:t>error</a:t>
            </a:r>
            <a:r>
              <a:rPr lang="cs-CZ" sz="1600" dirty="0"/>
              <a:t>, </a:t>
            </a:r>
            <a:r>
              <a:rPr lang="cs-CZ" sz="1600" dirty="0" err="1"/>
              <a:t>turn</a:t>
            </a:r>
            <a:r>
              <a:rPr lang="cs-CZ" sz="1600" dirty="0"/>
              <a:t>, </a:t>
            </a:r>
            <a:r>
              <a:rPr lang="cs-CZ" sz="1600" dirty="0" err="1"/>
              <a:t>powerB</a:t>
            </a:r>
            <a:r>
              <a:rPr lang="cs-CZ" sz="1600" dirty="0"/>
              <a:t>, </a:t>
            </a:r>
            <a:r>
              <a:rPr lang="cs-CZ" sz="1600" dirty="0" err="1"/>
              <a:t>powerC</a:t>
            </a:r>
            <a:r>
              <a:rPr lang="cs-CZ" sz="1600" dirty="0"/>
              <a:t>, </a:t>
            </a:r>
            <a:r>
              <a:rPr lang="cs-CZ" sz="1600" dirty="0" err="1"/>
              <a:t>integral</a:t>
            </a:r>
            <a:r>
              <a:rPr lang="cs-CZ" sz="1600" dirty="0"/>
              <a:t>, </a:t>
            </a:r>
            <a:r>
              <a:rPr lang="cs-CZ" sz="1600" dirty="0" err="1"/>
              <a:t>derivative</a:t>
            </a:r>
            <a:r>
              <a:rPr lang="cs-CZ" sz="1600" dirty="0"/>
              <a:t>, </a:t>
            </a:r>
            <a:r>
              <a:rPr lang="cs-CZ" sz="1600" dirty="0" err="1"/>
              <a:t>lasterror</a:t>
            </a:r>
            <a:r>
              <a:rPr lang="cs-CZ" sz="1600" dirty="0"/>
              <a:t>;</a:t>
            </a:r>
          </a:p>
          <a:p>
            <a:endParaRPr lang="cs-CZ" sz="1600" dirty="0"/>
          </a:p>
          <a:p>
            <a:r>
              <a:rPr lang="cs-CZ" sz="1600" dirty="0" err="1"/>
              <a:t>task</a:t>
            </a:r>
            <a:r>
              <a:rPr lang="cs-CZ" sz="1600" dirty="0"/>
              <a:t> </a:t>
            </a:r>
            <a:r>
              <a:rPr lang="cs-CZ" sz="1600" dirty="0" err="1"/>
              <a:t>main</a:t>
            </a:r>
            <a:r>
              <a:rPr lang="cs-CZ" sz="1600" dirty="0"/>
              <a:t>()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 err="1"/>
              <a:t>SetSensorLight</a:t>
            </a:r>
            <a:r>
              <a:rPr lang="cs-CZ" sz="1600" dirty="0"/>
              <a:t>(IN_3);</a:t>
            </a:r>
          </a:p>
          <a:p>
            <a:r>
              <a:rPr lang="cs-CZ" sz="1600" dirty="0" err="1"/>
              <a:t>integral</a:t>
            </a:r>
            <a:r>
              <a:rPr lang="cs-CZ" sz="1600" dirty="0"/>
              <a:t> = 0;</a:t>
            </a:r>
          </a:p>
          <a:p>
            <a:r>
              <a:rPr lang="cs-CZ" sz="1600" dirty="0" err="1"/>
              <a:t>derivative</a:t>
            </a:r>
            <a:r>
              <a:rPr lang="cs-CZ" sz="1600" dirty="0"/>
              <a:t> = 0;</a:t>
            </a:r>
          </a:p>
          <a:p>
            <a:r>
              <a:rPr lang="cs-CZ" sz="1600" dirty="0" err="1"/>
              <a:t>lasterror</a:t>
            </a:r>
            <a:r>
              <a:rPr lang="cs-CZ" sz="1600" dirty="0"/>
              <a:t> = 0;</a:t>
            </a:r>
          </a:p>
          <a:p>
            <a:endParaRPr lang="cs-CZ" sz="1600" dirty="0"/>
          </a:p>
          <a:p>
            <a:r>
              <a:rPr lang="cs-CZ" sz="1600" dirty="0"/>
              <a:t>do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</a:t>
            </a:r>
            <a:r>
              <a:rPr lang="cs-CZ" sz="1600" dirty="0" err="1"/>
              <a:t>OnFwd</a:t>
            </a:r>
            <a:r>
              <a:rPr lang="cs-CZ" sz="1600" dirty="0"/>
              <a:t>(OUT_BC, </a:t>
            </a:r>
            <a:r>
              <a:rPr lang="cs-CZ" sz="1600" dirty="0" err="1"/>
              <a:t>LowSpeed</a:t>
            </a:r>
            <a:r>
              <a:rPr lang="cs-CZ" sz="1600" dirty="0"/>
              <a:t>);</a:t>
            </a:r>
          </a:p>
          <a:p>
            <a:r>
              <a:rPr lang="cs-CZ" sz="1600" dirty="0"/>
              <a:t>}</a:t>
            </a:r>
          </a:p>
          <a:p>
            <a:r>
              <a:rPr lang="cs-CZ" sz="1600" dirty="0" err="1"/>
              <a:t>while</a:t>
            </a:r>
            <a:r>
              <a:rPr lang="cs-CZ" sz="1600" dirty="0"/>
              <a:t> (Sensor(IN_3) &gt; offset);</a:t>
            </a:r>
          </a:p>
          <a:p>
            <a:endParaRPr lang="cs-CZ" sz="1600" dirty="0" smtClean="0"/>
          </a:p>
          <a:p>
            <a:r>
              <a:rPr lang="cs-CZ" sz="1600" dirty="0" err="1" smtClean="0"/>
              <a:t>PlayTone</a:t>
            </a:r>
            <a:r>
              <a:rPr lang="cs-CZ" sz="1600" dirty="0" smtClean="0"/>
              <a:t>(220,500</a:t>
            </a:r>
            <a:r>
              <a:rPr lang="cs-CZ" sz="1600" dirty="0"/>
              <a:t>);</a:t>
            </a:r>
          </a:p>
          <a:p>
            <a:r>
              <a:rPr lang="cs-CZ" sz="1600" dirty="0"/>
              <a:t> 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36256" y="245209"/>
            <a:ext cx="49685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err="1"/>
              <a:t>while</a:t>
            </a:r>
            <a:r>
              <a:rPr lang="cs-CZ" sz="1600" dirty="0"/>
              <a:t> (</a:t>
            </a:r>
            <a:r>
              <a:rPr lang="cs-CZ" sz="1600" dirty="0" err="1"/>
              <a:t>true</a:t>
            </a:r>
            <a:r>
              <a:rPr lang="cs-CZ" sz="1600" dirty="0"/>
              <a:t>)</a:t>
            </a:r>
          </a:p>
          <a:p>
            <a:r>
              <a:rPr lang="cs-CZ" sz="1600" dirty="0"/>
              <a:t>      {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actual</a:t>
            </a:r>
            <a:r>
              <a:rPr lang="cs-CZ" sz="1600" dirty="0"/>
              <a:t> = Sensor(IN_3);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error</a:t>
            </a:r>
            <a:r>
              <a:rPr lang="cs-CZ" sz="1600" dirty="0"/>
              <a:t> = offset - </a:t>
            </a:r>
            <a:r>
              <a:rPr lang="cs-CZ" sz="1600" dirty="0" err="1"/>
              <a:t>actual</a:t>
            </a:r>
            <a:r>
              <a:rPr lang="cs-CZ" sz="1600" dirty="0"/>
              <a:t>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derivative</a:t>
            </a:r>
            <a:r>
              <a:rPr lang="cs-CZ" sz="1600" dirty="0"/>
              <a:t> = </a:t>
            </a:r>
            <a:r>
              <a:rPr lang="cs-CZ" sz="1600" dirty="0" err="1"/>
              <a:t>error</a:t>
            </a:r>
            <a:r>
              <a:rPr lang="cs-CZ" sz="1600" dirty="0"/>
              <a:t> - </a:t>
            </a:r>
            <a:r>
              <a:rPr lang="cs-CZ" sz="1600" dirty="0" err="1"/>
              <a:t>lasterror</a:t>
            </a:r>
            <a:r>
              <a:rPr lang="cs-CZ" sz="1600" dirty="0"/>
              <a:t>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turn</a:t>
            </a:r>
            <a:r>
              <a:rPr lang="cs-CZ" sz="1600" dirty="0"/>
              <a:t> = (</a:t>
            </a:r>
            <a:r>
              <a:rPr lang="cs-CZ" sz="1600" dirty="0" err="1"/>
              <a:t>Kp</a:t>
            </a:r>
            <a:r>
              <a:rPr lang="cs-CZ" sz="1600" dirty="0"/>
              <a:t> * </a:t>
            </a:r>
            <a:r>
              <a:rPr lang="cs-CZ" sz="1600" dirty="0" err="1"/>
              <a:t>error</a:t>
            </a:r>
            <a:r>
              <a:rPr lang="cs-CZ" sz="1600" dirty="0"/>
              <a:t>)+ (</a:t>
            </a:r>
            <a:r>
              <a:rPr lang="cs-CZ" sz="1600" dirty="0" err="1"/>
              <a:t>Ki</a:t>
            </a:r>
            <a:r>
              <a:rPr lang="cs-CZ" sz="1600" dirty="0"/>
              <a:t> * </a:t>
            </a:r>
            <a:r>
              <a:rPr lang="cs-CZ" sz="1600" dirty="0" err="1"/>
              <a:t>integral</a:t>
            </a:r>
            <a:r>
              <a:rPr lang="cs-CZ" sz="1600" dirty="0"/>
              <a:t>) + (</a:t>
            </a:r>
            <a:r>
              <a:rPr lang="cs-CZ" sz="1600" dirty="0" err="1"/>
              <a:t>Kd</a:t>
            </a:r>
            <a:r>
              <a:rPr lang="cs-CZ" sz="1600" dirty="0"/>
              <a:t> * </a:t>
            </a:r>
            <a:r>
              <a:rPr lang="cs-CZ" sz="1600" dirty="0" err="1"/>
              <a:t>derivative</a:t>
            </a:r>
            <a:r>
              <a:rPr lang="cs-CZ" sz="1600" dirty="0"/>
              <a:t>);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turn</a:t>
            </a:r>
            <a:r>
              <a:rPr lang="cs-CZ" sz="1600" dirty="0"/>
              <a:t> = </a:t>
            </a:r>
            <a:r>
              <a:rPr lang="cs-CZ" sz="1600" dirty="0" err="1"/>
              <a:t>turn</a:t>
            </a:r>
            <a:r>
              <a:rPr lang="cs-CZ" sz="1600" dirty="0"/>
              <a:t> / 100;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powerB</a:t>
            </a:r>
            <a:r>
              <a:rPr lang="cs-CZ" sz="1600" dirty="0"/>
              <a:t> = </a:t>
            </a:r>
            <a:r>
              <a:rPr lang="cs-CZ" sz="1600" dirty="0" err="1"/>
              <a:t>HiSpeed</a:t>
            </a:r>
            <a:r>
              <a:rPr lang="cs-CZ" sz="1600" dirty="0"/>
              <a:t> - </a:t>
            </a:r>
            <a:r>
              <a:rPr lang="cs-CZ" sz="1600" dirty="0" err="1"/>
              <a:t>turn</a:t>
            </a:r>
            <a:r>
              <a:rPr lang="cs-CZ" sz="1600" dirty="0"/>
              <a:t>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powerC</a:t>
            </a:r>
            <a:r>
              <a:rPr lang="cs-CZ" sz="1600" dirty="0"/>
              <a:t> = </a:t>
            </a:r>
            <a:r>
              <a:rPr lang="cs-CZ" sz="1600" dirty="0" err="1"/>
              <a:t>HiSpeed</a:t>
            </a:r>
            <a:r>
              <a:rPr lang="cs-CZ" sz="1600" dirty="0"/>
              <a:t> + </a:t>
            </a:r>
            <a:r>
              <a:rPr lang="cs-CZ" sz="1600" dirty="0" err="1"/>
              <a:t>turn</a:t>
            </a:r>
            <a:r>
              <a:rPr lang="cs-CZ" sz="1600" dirty="0"/>
              <a:t>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if</a:t>
            </a:r>
            <a:r>
              <a:rPr lang="cs-CZ" sz="1600" dirty="0"/>
              <a:t> (</a:t>
            </a:r>
            <a:r>
              <a:rPr lang="cs-CZ" sz="1600" dirty="0" err="1"/>
              <a:t>powerB</a:t>
            </a:r>
            <a:r>
              <a:rPr lang="cs-CZ" sz="1600" dirty="0"/>
              <a:t> &lt; 0)</a:t>
            </a:r>
          </a:p>
          <a:p>
            <a:r>
              <a:rPr lang="cs-CZ" sz="1600" dirty="0"/>
              <a:t>      {</a:t>
            </a:r>
          </a:p>
          <a:p>
            <a:r>
              <a:rPr lang="cs-CZ" sz="1600" dirty="0"/>
              <a:t>          </a:t>
            </a:r>
            <a:r>
              <a:rPr lang="cs-CZ" sz="1600" dirty="0" err="1"/>
              <a:t>powerB</a:t>
            </a:r>
            <a:r>
              <a:rPr lang="cs-CZ" sz="1600" dirty="0"/>
              <a:t> = 0;</a:t>
            </a:r>
          </a:p>
          <a:p>
            <a:r>
              <a:rPr lang="cs-CZ" sz="1600" dirty="0"/>
              <a:t>      }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if</a:t>
            </a:r>
            <a:r>
              <a:rPr lang="cs-CZ" sz="1600" dirty="0"/>
              <a:t> (</a:t>
            </a:r>
            <a:r>
              <a:rPr lang="cs-CZ" sz="1600" dirty="0" err="1"/>
              <a:t>powerC</a:t>
            </a:r>
            <a:r>
              <a:rPr lang="cs-CZ" sz="1600" dirty="0"/>
              <a:t> &gt; 100)</a:t>
            </a:r>
          </a:p>
          <a:p>
            <a:r>
              <a:rPr lang="cs-CZ" sz="1600" dirty="0"/>
              <a:t>      {</a:t>
            </a:r>
          </a:p>
          <a:p>
            <a:r>
              <a:rPr lang="cs-CZ" sz="1600" dirty="0"/>
              <a:t>          </a:t>
            </a:r>
            <a:r>
              <a:rPr lang="cs-CZ" sz="1600" dirty="0" err="1"/>
              <a:t>powerC</a:t>
            </a:r>
            <a:r>
              <a:rPr lang="cs-CZ" sz="1600" dirty="0"/>
              <a:t> = 100;</a:t>
            </a:r>
          </a:p>
          <a:p>
            <a:r>
              <a:rPr lang="cs-CZ" sz="1600" dirty="0"/>
              <a:t>      }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OnFwd</a:t>
            </a:r>
            <a:r>
              <a:rPr lang="cs-CZ" sz="1600" dirty="0"/>
              <a:t>(</a:t>
            </a:r>
            <a:r>
              <a:rPr lang="cs-CZ" sz="1600" dirty="0" err="1"/>
              <a:t>OUT_C,powerC</a:t>
            </a:r>
            <a:r>
              <a:rPr lang="cs-CZ" sz="1600" dirty="0"/>
              <a:t>);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OnFwd</a:t>
            </a:r>
            <a:r>
              <a:rPr lang="cs-CZ" sz="1600" dirty="0"/>
              <a:t>(</a:t>
            </a:r>
            <a:r>
              <a:rPr lang="cs-CZ" sz="1600" dirty="0" err="1"/>
              <a:t>OUT_B,powerB</a:t>
            </a:r>
            <a:r>
              <a:rPr lang="cs-CZ" sz="1600" dirty="0"/>
              <a:t>);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integral</a:t>
            </a:r>
            <a:r>
              <a:rPr lang="cs-CZ" sz="1600" dirty="0"/>
              <a:t> =+ </a:t>
            </a:r>
            <a:r>
              <a:rPr lang="cs-CZ" sz="1600" dirty="0" err="1"/>
              <a:t>error</a:t>
            </a:r>
            <a:r>
              <a:rPr lang="cs-CZ" sz="1600" dirty="0"/>
              <a:t>;</a:t>
            </a:r>
          </a:p>
          <a:p>
            <a:r>
              <a:rPr lang="cs-CZ" sz="1600" dirty="0"/>
              <a:t>      </a:t>
            </a:r>
            <a:r>
              <a:rPr lang="cs-CZ" sz="1600" dirty="0" err="1"/>
              <a:t>lasterror</a:t>
            </a:r>
            <a:r>
              <a:rPr lang="cs-CZ" sz="1600" dirty="0"/>
              <a:t> = </a:t>
            </a:r>
            <a:r>
              <a:rPr lang="cs-CZ" sz="1600" dirty="0" err="1"/>
              <a:t>error</a:t>
            </a:r>
            <a:r>
              <a:rPr lang="cs-CZ" sz="1600" dirty="0"/>
              <a:t>;</a:t>
            </a:r>
          </a:p>
          <a:p>
            <a:r>
              <a:rPr lang="cs-CZ" sz="1600" dirty="0"/>
              <a:t>      }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14/17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116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1619597"/>
            <a:ext cx="83629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text 2"/>
          <p:cNvSpPr txBox="1">
            <a:spLocks/>
          </p:cNvSpPr>
          <p:nvPr/>
        </p:nvSpPr>
        <p:spPr>
          <a:xfrm>
            <a:off x="488194" y="4571925"/>
            <a:ext cx="9577064" cy="2160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>
              <a:spcAft>
                <a:spcPts val="600"/>
              </a:spcAft>
              <a:buNone/>
            </a:pPr>
            <a:r>
              <a:rPr lang="cs-CZ" sz="2800" dirty="0" err="1" smtClean="0">
                <a:latin typeface="+mn-lt"/>
              </a:rPr>
              <a:t>Rise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err="1" smtClean="0">
                <a:latin typeface="+mn-lt"/>
              </a:rPr>
              <a:t>time</a:t>
            </a:r>
            <a:r>
              <a:rPr lang="cs-CZ" sz="2800" dirty="0" smtClean="0">
                <a:latin typeface="+mn-lt"/>
              </a:rPr>
              <a:t> = doba náběhu</a:t>
            </a:r>
          </a:p>
          <a:p>
            <a:pPr>
              <a:spcAft>
                <a:spcPts val="600"/>
              </a:spcAft>
              <a:buNone/>
            </a:pPr>
            <a:r>
              <a:rPr lang="cs-CZ" sz="2800" dirty="0" err="1" smtClean="0">
                <a:latin typeface="+mn-lt"/>
              </a:rPr>
              <a:t>Overshoot</a:t>
            </a:r>
            <a:r>
              <a:rPr lang="cs-CZ" sz="2800" dirty="0" smtClean="0">
                <a:latin typeface="+mn-lt"/>
              </a:rPr>
              <a:t> = překmit, přesah</a:t>
            </a:r>
          </a:p>
          <a:p>
            <a:pPr>
              <a:spcAft>
                <a:spcPts val="600"/>
              </a:spcAft>
              <a:buNone/>
            </a:pPr>
            <a:r>
              <a:rPr lang="cs-CZ" sz="2800" dirty="0" err="1" smtClean="0">
                <a:latin typeface="+mn-lt"/>
              </a:rPr>
              <a:t>Setting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err="1" smtClean="0">
                <a:latin typeface="+mn-lt"/>
              </a:rPr>
              <a:t>time</a:t>
            </a:r>
            <a:r>
              <a:rPr lang="cs-CZ" sz="2800" dirty="0" smtClean="0">
                <a:latin typeface="+mn-lt"/>
              </a:rPr>
              <a:t> = doba ustálení</a:t>
            </a:r>
          </a:p>
          <a:p>
            <a:pPr>
              <a:spcAft>
                <a:spcPts val="600"/>
              </a:spcAft>
              <a:buNone/>
            </a:pPr>
            <a:r>
              <a:rPr lang="cs-CZ" sz="2800" dirty="0" err="1" smtClean="0">
                <a:latin typeface="+mn-lt"/>
              </a:rPr>
              <a:t>Error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err="1" smtClean="0">
                <a:latin typeface="+mn-lt"/>
              </a:rPr>
              <a:t>at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err="1" smtClean="0">
                <a:latin typeface="+mn-lt"/>
              </a:rPr>
              <a:t>equilibrium</a:t>
            </a:r>
            <a:r>
              <a:rPr lang="cs-CZ" sz="2800" dirty="0" smtClean="0">
                <a:latin typeface="+mn-lt"/>
              </a:rPr>
              <a:t> = chyba v rovnováze</a:t>
            </a: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719832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Jak změny v chování robota způsobí zvýšení hodnot parametrů </a:t>
            </a:r>
            <a:r>
              <a:rPr lang="cs-CZ" sz="3600" noProof="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Kp</a:t>
            </a: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cs-CZ" sz="3600" noProof="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Ki</a:t>
            </a: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a </a:t>
            </a:r>
            <a:r>
              <a:rPr lang="cs-CZ" sz="3600" noProof="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Kd</a:t>
            </a: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15/17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997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59792" y="0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 už nic nebrání v plynulé jízdě....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583928" y="1475581"/>
            <a:ext cx="6768000" cy="4517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16/17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31800" y="1331565"/>
            <a:ext cx="921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hlinkClick r:id="rId2"/>
              </a:rPr>
              <a:t>http</a:t>
            </a:r>
            <a:r>
              <a:rPr lang="cs-CZ" sz="2800" dirty="0">
                <a:hlinkClick r:id="rId2"/>
              </a:rPr>
              <a:t>://</a:t>
            </a:r>
            <a:r>
              <a:rPr lang="cs-CZ" sz="2800" dirty="0" smtClean="0">
                <a:hlinkClick r:id="rId2"/>
              </a:rPr>
              <a:t>www.</a:t>
            </a:r>
            <a:r>
              <a:rPr lang="cs-CZ" sz="2800" dirty="0" err="1" smtClean="0">
                <a:hlinkClick r:id="rId2"/>
              </a:rPr>
              <a:t>inpharmix.com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jps</a:t>
            </a:r>
            <a:r>
              <a:rPr lang="cs-CZ" sz="2800" dirty="0" smtClean="0">
                <a:hlinkClick r:id="rId2"/>
              </a:rPr>
              <a:t>/PID_</a:t>
            </a:r>
            <a:r>
              <a:rPr lang="cs-CZ" sz="2800" dirty="0" err="1" smtClean="0">
                <a:hlinkClick r:id="rId2"/>
              </a:rPr>
              <a:t>Controller</a:t>
            </a:r>
            <a:r>
              <a:rPr lang="cs-CZ" sz="2800" dirty="0" smtClean="0">
                <a:hlinkClick r:id="rId2"/>
              </a:rPr>
              <a:t>_</a:t>
            </a:r>
            <a:r>
              <a:rPr lang="cs-CZ" sz="2800" dirty="0" err="1" smtClean="0">
                <a:hlinkClick r:id="rId2"/>
              </a:rPr>
              <a:t>For</a:t>
            </a:r>
            <a:r>
              <a:rPr lang="cs-CZ" sz="2800" dirty="0" smtClean="0">
                <a:hlinkClick r:id="rId2"/>
              </a:rPr>
              <a:t>_Lego_</a:t>
            </a:r>
            <a:r>
              <a:rPr lang="cs-CZ" sz="2800" dirty="0" err="1" smtClean="0">
                <a:hlinkClick r:id="rId2"/>
              </a:rPr>
              <a:t>Mindstorms</a:t>
            </a:r>
            <a:r>
              <a:rPr lang="cs-CZ" sz="2800" dirty="0" smtClean="0">
                <a:hlinkClick r:id="rId2"/>
              </a:rPr>
              <a:t>_</a:t>
            </a:r>
            <a:r>
              <a:rPr lang="cs-CZ" sz="2800" dirty="0" err="1" smtClean="0">
                <a:hlinkClick r:id="rId2"/>
              </a:rPr>
              <a:t>Robots.html</a:t>
            </a:r>
            <a:r>
              <a:rPr lang="cs-CZ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hlinkClick r:id="rId3"/>
              </a:rPr>
              <a:t>http://www.</a:t>
            </a:r>
            <a:r>
              <a:rPr lang="cs-CZ" sz="2800" dirty="0" err="1" smtClean="0">
                <a:hlinkClick r:id="rId3"/>
              </a:rPr>
              <a:t>techbricks.nl</a:t>
            </a:r>
            <a:r>
              <a:rPr lang="cs-CZ" sz="2800" dirty="0" smtClean="0">
                <a:hlinkClick r:id="rId3"/>
              </a:rPr>
              <a:t>/My-NXT-</a:t>
            </a:r>
            <a:r>
              <a:rPr lang="cs-CZ" sz="2800" dirty="0" err="1" smtClean="0">
                <a:hlinkClick r:id="rId3"/>
              </a:rPr>
              <a:t>projects</a:t>
            </a:r>
            <a:r>
              <a:rPr lang="cs-CZ" sz="2800" dirty="0" smtClean="0">
                <a:hlinkClick r:id="rId3"/>
              </a:rPr>
              <a:t>/</a:t>
            </a:r>
            <a:r>
              <a:rPr lang="cs-CZ" sz="2800" dirty="0" err="1" smtClean="0">
                <a:hlinkClick r:id="rId3"/>
              </a:rPr>
              <a:t>feed</a:t>
            </a:r>
            <a:r>
              <a:rPr lang="cs-CZ" sz="2800" dirty="0" smtClean="0">
                <a:hlinkClick r:id="rId3"/>
              </a:rPr>
              <a:t>/</a:t>
            </a:r>
            <a:r>
              <a:rPr lang="cs-CZ" sz="2800" dirty="0" err="1" smtClean="0">
                <a:hlinkClick r:id="rId3"/>
              </a:rPr>
              <a:t>rss.html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719832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Použitá literatura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575816" y="3203773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Poděkování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431800" y="3835002"/>
            <a:ext cx="921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 Bc. Monika</a:t>
            </a:r>
            <a:r>
              <a:rPr lang="cs-CZ" sz="2800" dirty="0" smtClean="0">
                <a:latin typeface="Liberation Sans" pitchFamily="18"/>
              </a:rPr>
              <a:t> </a:t>
            </a:r>
            <a:r>
              <a:rPr lang="cs-CZ" sz="2800" dirty="0" err="1" smtClean="0">
                <a:ea typeface="WenQuanYi Micro Hei" pitchFamily="2"/>
                <a:cs typeface="Lohit Hindi" pitchFamily="2"/>
              </a:rPr>
              <a:t>Svědirohová</a:t>
            </a:r>
            <a:endParaRPr lang="cs-CZ" sz="2800" dirty="0" smtClean="0">
              <a:ea typeface="WenQuanYi Micro Hei" pitchFamily="2"/>
              <a:cs typeface="Lohit Hindi" pitchFamily="2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 smtClean="0">
                <a:ea typeface="WenQuanYi Micro Hei" pitchFamily="2"/>
                <a:cs typeface="Lohit Hindi" pitchFamily="2"/>
              </a:rPr>
              <a:t> Ing. Lenka Mudrová</a:t>
            </a:r>
          </a:p>
          <a:p>
            <a:endParaRPr lang="cs-CZ" sz="2800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864293" y="5075981"/>
            <a:ext cx="9072563" cy="1262062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Děkuji za pozornost....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smtClean="0">
                <a:solidFill>
                  <a:schemeClr val="tx2">
                    <a:lumMod val="75000"/>
                  </a:schemeClr>
                </a:solidFill>
              </a:rPr>
              <a:t>17/17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756047" y="419982"/>
            <a:ext cx="8568531" cy="193191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Motivace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719832" y="1259557"/>
            <a:ext cx="8568531" cy="554461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Regulace v každodenním životě, o které ne tak často přemýšlíme: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Sprchování (nastavení správné teploty)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Holení (úprava pohybu ruky podle pozorování v zrcadle)</a:t>
            </a:r>
            <a:endParaRPr kumimoji="0" lang="cs-CZ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Více</a:t>
            </a:r>
            <a:r>
              <a:rPr kumimoji="0" lang="cs-CZ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technické: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Termostatické kohouty na topení, nemusíme stále chodit a vypínat/zapínat topení</a:t>
            </a:r>
            <a:endParaRPr kumimoji="0" lang="cs-CZ" sz="2800" b="0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1/17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756047" y="419982"/>
            <a:ext cx="8568531" cy="193191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Motivace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719832" y="1259557"/>
            <a:ext cx="8568531" cy="554461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Více technické/ robotické: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kumimoji="0" lang="cs-CZ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řízení otáček motoru – při zátěži motoru, např. </a:t>
            </a:r>
            <a:r>
              <a:rPr lang="cs-CZ" sz="2800" dirty="0" smtClean="0">
                <a:latin typeface="+mj-lt"/>
                <a:ea typeface="+mj-ea"/>
                <a:cs typeface="+mj-cs"/>
              </a:rPr>
              <a:t>brzdění kola o nějaký předmět, by </a:t>
            </a:r>
            <a:r>
              <a:rPr lang="cs-CZ" sz="2800" dirty="0" smtClean="0">
                <a:latin typeface="+mj-lt"/>
                <a:ea typeface="+mj-ea"/>
                <a:cs typeface="+mj-cs"/>
              </a:rPr>
              <a:t>se bez </a:t>
            </a:r>
            <a:r>
              <a:rPr lang="cs-CZ" sz="2800" dirty="0" smtClean="0">
                <a:latin typeface="+mj-lt"/>
                <a:ea typeface="+mj-ea"/>
                <a:cs typeface="+mj-cs"/>
              </a:rPr>
              <a:t>zpětné vazby se nic nestalo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kumimoji="0" lang="cs-CZ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Ale potřebujeme zvýšit napětí na vstupu motoru, aby podal vyšší výkon, překonalo se brzdění a otáčky zůstaly konstantní</a:t>
            </a:r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2/17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Jak na</a:t>
            </a:r>
            <a:r>
              <a:rPr kumimoji="0" lang="cs-CZ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44368" y="2267669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Systém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40112" y="2267669"/>
            <a:ext cx="1296144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Regulátor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šipka 8"/>
          <p:cNvCxnSpPr>
            <a:stCxn id="7" idx="3"/>
            <a:endCxn id="6" idx="1"/>
          </p:cNvCxnSpPr>
          <p:nvPr/>
        </p:nvCxnSpPr>
        <p:spPr>
          <a:xfrm>
            <a:off x="4536256" y="2591705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840512" y="2627709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824288" y="225394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</a:t>
            </a:r>
            <a:endParaRPr lang="cs-CZ" dirty="0"/>
          </a:p>
        </p:txBody>
      </p:sp>
      <p:cxnSp>
        <p:nvCxnSpPr>
          <p:cNvPr id="14" name="Pravoúhlá spojovací čára 13"/>
          <p:cNvCxnSpPr/>
          <p:nvPr/>
        </p:nvCxnSpPr>
        <p:spPr>
          <a:xfrm rot="5400000">
            <a:off x="3975017" y="389928"/>
            <a:ext cx="998820" cy="5492966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V="1">
            <a:off x="1727944" y="2699717"/>
            <a:ext cx="0" cy="9361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>
            <a:off x="1727944" y="2699717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H="1">
            <a:off x="935856" y="2483693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503808" y="1115541"/>
            <a:ext cx="907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 smtClean="0"/>
              <a:t>Známe požadovanou </a:t>
            </a:r>
            <a:r>
              <a:rPr lang="cs-CZ" sz="2800" dirty="0" smtClean="0"/>
              <a:t>hodnotu </a:t>
            </a:r>
            <a:r>
              <a:rPr lang="cs-CZ" sz="2800" b="1" dirty="0" smtClean="0"/>
              <a:t>r</a:t>
            </a:r>
            <a:r>
              <a:rPr lang="cs-CZ" sz="2800" dirty="0" smtClean="0"/>
              <a:t> a zní odvodíme </a:t>
            </a:r>
            <a:r>
              <a:rPr lang="cs-CZ" sz="2800" dirty="0" smtClean="0"/>
              <a:t>vstup </a:t>
            </a:r>
            <a:r>
              <a:rPr lang="cs-CZ" sz="2800" dirty="0" smtClean="0"/>
              <a:t>do systému </a:t>
            </a:r>
            <a:r>
              <a:rPr lang="cs-CZ" sz="2800" b="1" dirty="0" smtClean="0"/>
              <a:t>u </a:t>
            </a:r>
            <a:r>
              <a:rPr lang="cs-CZ" sz="2800" dirty="0" smtClean="0"/>
              <a:t>(</a:t>
            </a:r>
            <a:r>
              <a:rPr lang="cs-CZ" sz="2800" dirty="0" err="1" smtClean="0"/>
              <a:t>ot</a:t>
            </a:r>
            <a:r>
              <a:rPr lang="cs-CZ" sz="2800" dirty="0" smtClean="0"/>
              <a:t>/min na napětí motoru)</a:t>
            </a:r>
            <a:endParaRPr lang="cs-CZ" sz="2800" b="1" dirty="0" smtClean="0"/>
          </a:p>
        </p:txBody>
      </p:sp>
      <p:sp>
        <p:nvSpPr>
          <p:cNvPr id="44" name="TextovéPole 43"/>
          <p:cNvSpPr txBox="1"/>
          <p:nvPr/>
        </p:nvSpPr>
        <p:spPr>
          <a:xfrm>
            <a:off x="793786" y="2051645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</a:t>
            </a:r>
            <a:r>
              <a:rPr lang="cs-CZ" dirty="0" smtClean="0"/>
              <a:t> požadavek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128544" y="219566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y</a:t>
            </a:r>
            <a:r>
              <a:rPr lang="cs-CZ" dirty="0" smtClean="0"/>
              <a:t> výstup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645124" y="3779837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47577" y="4139877"/>
            <a:ext cx="9433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Zavedení jen zpětné vazby nestačí, jak zkombinovat požadovanou a skutečnou výstupní hodnotu? 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Zajímavá je pro nás jen odchylka, nechceme to celé změnit, ale jen trochu dorovnat výstup podle požadavku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2159992" y="2339677"/>
            <a:ext cx="432048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-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6" name="Přímá spojovací šipka 55"/>
          <p:cNvCxnSpPr>
            <a:stCxn id="53" idx="3"/>
            <a:endCxn id="7" idx="1"/>
          </p:cNvCxnSpPr>
          <p:nvPr/>
        </p:nvCxnSpPr>
        <p:spPr>
          <a:xfrm>
            <a:off x="2592040" y="2591705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délník 62"/>
          <p:cNvSpPr/>
          <p:nvPr/>
        </p:nvSpPr>
        <p:spPr>
          <a:xfrm>
            <a:off x="647824" y="5868069"/>
            <a:ext cx="9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Jak z odchylky odvodit změnu na vstupu systému?  =&gt; Vhodným nastavením konstant regulátoru – P, I, D</a:t>
            </a:r>
            <a:endParaRPr lang="cs-CZ" sz="2800" dirty="0"/>
          </a:p>
        </p:txBody>
      </p:sp>
      <p:sp>
        <p:nvSpPr>
          <p:cNvPr id="22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3/17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4" grpId="0"/>
      <p:bldP spid="46" grpId="0"/>
      <p:bldP spid="47" grpId="0"/>
      <p:bldP spid="53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Basic_b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8504" y="683493"/>
            <a:ext cx="2599104" cy="3528392"/>
          </a:xfrm>
          <a:prstGeom prst="rect">
            <a:avLst/>
          </a:prstGeom>
        </p:spPr>
      </p:pic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Robotický příklad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287784" y="1259557"/>
            <a:ext cx="8568531" cy="554461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Sledování černé čáry: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Diferenciální podvozek </a:t>
            </a:r>
          </a:p>
          <a:p>
            <a:pPr lvl="1">
              <a:spcBef>
                <a:spcPct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(2 kola a opěrný bod)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Světelný senzor pro snímání barev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Sledování hrany – víme, zda</a:t>
            </a:r>
          </a:p>
          <a:p>
            <a:pPr lvl="1">
              <a:spcBef>
                <a:spcPct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zatáčí doleva či doprava </a:t>
            </a:r>
          </a:p>
          <a:p>
            <a:pPr lvl="1">
              <a:spcBef>
                <a:spcPct val="0"/>
              </a:spcBef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lvl="1">
              <a:spcBef>
                <a:spcPct val="0"/>
              </a:spcBef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lvl="1">
              <a:spcBef>
                <a:spcPct val="0"/>
              </a:spcBef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Zjistíme hodnoty pro obě barvy</a:t>
            </a:r>
          </a:p>
          <a:p>
            <a:pPr lvl="1">
              <a:spcBef>
                <a:spcPct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a převedeme na potřebu zatočit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 Nutno změřit, typicky 40-50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5544880" y="4715941"/>
            <a:ext cx="4608000" cy="2216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4/17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Proporcionální regulátor (P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cs-CZ" sz="3600" noProof="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647824" y="1187549"/>
            <a:ext cx="8568531" cy="5544616"/>
          </a:xfrm>
          <a:prstGeom prst="rect">
            <a:avLst/>
          </a:prstGeo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 Funguje podobně jako zesilovač - regulátor </a:t>
            </a:r>
            <a:r>
              <a:rPr lang="cs-CZ" sz="2800" dirty="0" err="1" smtClean="0"/>
              <a:t>přenásobí</a:t>
            </a:r>
            <a:r>
              <a:rPr lang="cs-CZ" sz="2800" dirty="0" smtClean="0"/>
              <a:t> odchylku výstupní hodnoty od požadované hodnoty danou konstantou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 Problém – nikdy nezískáme přesně požadovanou hodnotu kvůli odchylce tak malé, která po </a:t>
            </a:r>
            <a:r>
              <a:rPr lang="cs-CZ" sz="2800" dirty="0" err="1" smtClean="0"/>
              <a:t>přenosábení</a:t>
            </a:r>
            <a:r>
              <a:rPr lang="cs-CZ" sz="2800" dirty="0" smtClean="0"/>
              <a:t> konstantou nezpůsobí znatelnou změnu systému</a:t>
            </a:r>
            <a:endParaRPr lang="cs-CZ" sz="2800" dirty="0"/>
          </a:p>
        </p:txBody>
      </p:sp>
      <p:sp>
        <p:nvSpPr>
          <p:cNvPr id="6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888000" y="2870957"/>
            <a:ext cx="2664000" cy="148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977759" y="2852237"/>
            <a:ext cx="2694240" cy="1503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6912000" y="2986517"/>
            <a:ext cx="2592000" cy="13694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936000" y="4355957"/>
            <a:ext cx="1872000" cy="42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Malá konstanta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735720" y="4433357"/>
            <a:ext cx="2969639" cy="42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Dobře nastavená konstanta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72400" y="4433357"/>
            <a:ext cx="2501640" cy="42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Přiliš vysoká konstanta</a:t>
            </a:r>
          </a:p>
        </p:txBody>
      </p:sp>
      <p:sp>
        <p:nvSpPr>
          <p:cNvPr id="12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5/17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Proporcionální regulátor (P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cs-CZ" sz="3600" noProof="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text 2"/>
          <p:cNvSpPr txBox="1">
            <a:spLocks/>
          </p:cNvSpPr>
          <p:nvPr/>
        </p:nvSpPr>
        <p:spPr>
          <a:xfrm>
            <a:off x="215776" y="1259557"/>
            <a:ext cx="8870950" cy="4384675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Můžeme využít např. při sledování čáry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pokud jsme daleko od čáry uděláme velkou zatáčku, pokud blízko tak menší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503808" y="2843733"/>
            <a:ext cx="3888000" cy="39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3528144" y="3059757"/>
            <a:ext cx="6055040" cy="7903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400" b="0" i="0" u="none" strike="noStrike" kern="1200" dirty="0">
              <a:ln>
                <a:noFill/>
              </a:ln>
              <a:solidFill>
                <a:srgbClr val="0070C0"/>
              </a:solidFill>
              <a:ea typeface="WenQuanYi Micro Hei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 smtClean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Rychlost_</a:t>
            </a:r>
            <a:r>
              <a:rPr lang="cs-CZ" sz="2400" b="0" i="0" u="none" strike="noStrike" kern="1200" dirty="0" err="1" smtClean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zataceni</a:t>
            </a:r>
            <a:r>
              <a:rPr lang="cs-CZ" sz="2400" b="0" i="0" u="none" strike="noStrike" kern="1200" dirty="0" smtClean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 </a:t>
            </a:r>
            <a:r>
              <a:rPr lang="cs-CZ" sz="2400" b="0" i="0" u="none" strike="noStrike" kern="1200" dirty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= </a:t>
            </a:r>
            <a:r>
              <a:rPr lang="cs-CZ" sz="2400" b="0" i="0" u="none" strike="noStrike" kern="1200" dirty="0" err="1" smtClean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Pkonstanta</a:t>
            </a:r>
            <a:r>
              <a:rPr lang="cs-CZ" sz="2400" b="0" i="0" u="none" strike="noStrike" kern="1200" dirty="0" smtClean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 </a:t>
            </a:r>
            <a:r>
              <a:rPr lang="cs-CZ" sz="2400" b="0" i="0" u="none" strike="noStrike" kern="1200" dirty="0">
                <a:ln>
                  <a:noFill/>
                </a:ln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* </a:t>
            </a:r>
            <a:r>
              <a:rPr lang="cs-CZ" sz="2400" dirty="0" smtClean="0">
                <a:solidFill>
                  <a:srgbClr val="0070C0"/>
                </a:solidFill>
                <a:ea typeface="WenQuanYi Micro Hei" pitchFamily="2"/>
                <a:cs typeface="Lohit Hindi" pitchFamily="2"/>
              </a:rPr>
              <a:t>odchylka</a:t>
            </a:r>
            <a:endParaRPr lang="cs-CZ" sz="2400" b="0" i="0" u="none" strike="noStrike" kern="1200" dirty="0">
              <a:ln>
                <a:noFill/>
              </a:ln>
              <a:solidFill>
                <a:srgbClr val="0070C0"/>
              </a:solidFill>
              <a:ea typeface="WenQuanYi Micro Hei" pitchFamily="2"/>
              <a:cs typeface="Lohit Hindi" pitchFamily="2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4680272" y="4571925"/>
            <a:ext cx="4608000" cy="22161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6/17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Proporcionální regulátor (P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cs-CZ" sz="3600" noProof="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59792" y="1259557"/>
            <a:ext cx="93932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/>
              <a:t>Lepší řešení: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800" dirty="0" smtClean="0"/>
              <a:t>pokud jsme daleko od čáry uděláme velkou zatáčku, pokud blízko tak menší, ale hlavně, pokud jsme na rozhraní čáry (43 až 47), tak robot jede rovně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68" y="3203773"/>
            <a:ext cx="4162425" cy="2114550"/>
          </a:xfrm>
          <a:prstGeom prst="rect">
            <a:avLst/>
          </a:prstGeom>
        </p:spPr>
      </p:pic>
      <p:sp>
        <p:nvSpPr>
          <p:cNvPr id="11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7/17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647824" y="467469"/>
            <a:ext cx="8568531" cy="69555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noProof="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Pseudokód pro P-regulátor</a:t>
            </a:r>
          </a:p>
        </p:txBody>
      </p:sp>
      <p:sp>
        <p:nvSpPr>
          <p:cNvPr id="7" name="Podnadpis 1"/>
          <p:cNvSpPr txBox="1">
            <a:spLocks/>
          </p:cNvSpPr>
          <p:nvPr/>
        </p:nvSpPr>
        <p:spPr>
          <a:xfrm>
            <a:off x="6552480" y="7019629"/>
            <a:ext cx="352839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Ing. M. </a:t>
            </a: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Hlinovský</a:t>
            </a:r>
            <a:endParaRPr kumimoji="0" lang="cs-CZ" sz="1800" b="1" i="0" u="none" strike="noStrike" kern="1200" cap="all" spc="276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dnadpis 1"/>
          <p:cNvSpPr txBox="1">
            <a:spLocks/>
          </p:cNvSpPr>
          <p:nvPr/>
        </p:nvSpPr>
        <p:spPr>
          <a:xfrm>
            <a:off x="-275696" y="7039730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err="1" smtClean="0">
                <a:solidFill>
                  <a:schemeClr val="tx2">
                    <a:lumMod val="75000"/>
                  </a:schemeClr>
                </a:solidFill>
              </a:rPr>
              <a:t>REgulátory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text 2"/>
          <p:cNvSpPr txBox="1">
            <a:spLocks/>
          </p:cNvSpPr>
          <p:nvPr/>
        </p:nvSpPr>
        <p:spPr>
          <a:xfrm>
            <a:off x="720725" y="1258887"/>
            <a:ext cx="9359900" cy="5617293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Inicializace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proměných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10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55E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//konstanta regulátoru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err="1" smtClean="0">
                <a:solidFill>
                  <a:srgbClr val="000000"/>
                </a:solidFill>
                <a:latin typeface="+mn-lt"/>
              </a:rPr>
              <a:t>zadana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45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//žádaná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hodnota, rozhraní černé a bílé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Začátek smyčky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noProof="0" dirty="0" err="1" smtClean="0">
                <a:latin typeface="+mn-lt"/>
              </a:rPr>
              <a:t>While</a:t>
            </a:r>
            <a:r>
              <a:rPr lang="cs-CZ" sz="2000" noProof="0" dirty="0" smtClean="0">
                <a:latin typeface="+mn-lt"/>
              </a:rPr>
              <a:t>(</a:t>
            </a:r>
            <a:r>
              <a:rPr lang="cs-CZ" sz="2000" noProof="0" dirty="0" err="1" smtClean="0">
                <a:latin typeface="+mn-lt"/>
              </a:rPr>
              <a:t>true</a:t>
            </a:r>
            <a:r>
              <a:rPr lang="cs-CZ" sz="2000" dirty="0" smtClean="0">
                <a:latin typeface="+mn-lt"/>
              </a:rPr>
              <a:t>)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LightValue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vyčti_světelný_senzor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()	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Aktuální hodnota senzoru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LightValue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–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zadana</a:t>
            </a:r>
            <a:r>
              <a:rPr lang="cs-CZ" sz="2000" dirty="0" smtClean="0">
                <a:solidFill>
                  <a:srgbClr val="355E00"/>
                </a:solidFill>
                <a:latin typeface="+mn-lt"/>
              </a:rPr>
              <a:t>              	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výpočet odchylky</a:t>
            </a:r>
          </a:p>
          <a:p>
            <a:pPr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*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error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		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Výpočet konstanty pro zatáčení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MOTOR A =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+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			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//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Odeslání hodnot do motoru</a:t>
            </a:r>
          </a:p>
          <a:p>
            <a:pPr lvl="0">
              <a:spcAft>
                <a:spcPts val="0"/>
              </a:spcAft>
              <a:buClr>
                <a:schemeClr val="accent1"/>
              </a:buClr>
              <a:buNone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 MOTOR C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 = -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Turn</a:t>
            </a:r>
            <a:r>
              <a:rPr lang="cs-CZ" sz="20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		//Odeslání hodnot do motoru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WenQuanYi Micro Hei" pitchFamily="2"/>
                <a:cs typeface="Lohit Hindi" pitchFamily="2"/>
              </a:rPr>
              <a:t>Konec smyčky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latin typeface="+mn-lt"/>
              </a:rPr>
              <a:t>Teď robot bude prudce zatáčet, kola v protipohybu. Vylepšení – nastavení offsetové rychlosti, robot plynuleji zatáčí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latin typeface="+mn-lt"/>
              </a:rPr>
              <a:t>rychlost_offset = 50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latin typeface="+mn-lt"/>
              </a:rPr>
              <a:t>MOTORA= rychlost_offset + </a:t>
            </a:r>
            <a:r>
              <a:rPr lang="cs-CZ" sz="2000" dirty="0" err="1" smtClean="0">
                <a:latin typeface="+mn-lt"/>
              </a:rPr>
              <a:t>Turn</a:t>
            </a:r>
            <a:r>
              <a:rPr lang="cs-CZ" sz="2000" dirty="0" smtClean="0">
                <a:latin typeface="+mn-lt"/>
              </a:rPr>
              <a:t>       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r>
              <a:rPr lang="cs-CZ" sz="2000" dirty="0" smtClean="0">
                <a:latin typeface="+mn-lt"/>
              </a:rPr>
              <a:t>MOTORC= rychlost_offset - </a:t>
            </a:r>
            <a:r>
              <a:rPr lang="cs-CZ" sz="2000" dirty="0" err="1" smtClean="0">
                <a:latin typeface="+mn-lt"/>
              </a:rPr>
              <a:t>Turn</a:t>
            </a:r>
            <a:endParaRPr lang="cs-CZ" sz="2000" dirty="0" smtClean="0">
              <a:latin typeface="+mn-lt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500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chemeClr val="accent1"/>
              </a:buClr>
              <a:buSzPct val="45000"/>
              <a:buFont typeface="StarSymbol"/>
              <a:buNone/>
              <a:tabLst/>
              <a:defRPr/>
            </a:pPr>
            <a:endParaRPr kumimoji="0" lang="cs-CZ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WenQuanYi Micro Hei" pitchFamily="2"/>
              <a:cs typeface="Lohit Hindi" pitchFamily="2"/>
            </a:endParaRPr>
          </a:p>
        </p:txBody>
      </p:sp>
      <p:sp>
        <p:nvSpPr>
          <p:cNvPr id="12" name="Podnadpis 1"/>
          <p:cNvSpPr txBox="1">
            <a:spLocks/>
          </p:cNvSpPr>
          <p:nvPr/>
        </p:nvSpPr>
        <p:spPr>
          <a:xfrm>
            <a:off x="3096096" y="7032288"/>
            <a:ext cx="3672062" cy="45594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b="1" cap="all" spc="276" dirty="0" smtClean="0">
                <a:solidFill>
                  <a:schemeClr val="tx2">
                    <a:lumMod val="75000"/>
                  </a:schemeClr>
                </a:solidFill>
              </a:rPr>
              <a:t>8/17</a:t>
            </a:r>
            <a:endParaRPr kumimoji="0" lang="cs-CZ" sz="1800" b="1" i="0" u="none" strike="noStrike" kern="1200" cap="all" spc="276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567</TotalTime>
  <Words>1034</Words>
  <Application>Microsoft Office PowerPoint</Application>
  <PresentationFormat>Vlastní</PresentationFormat>
  <Paragraphs>232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Regulátory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už nic nebrání v plynulé jízdě....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Regulátory</dc:title>
  <dc:creator>Monca</dc:creator>
  <cp:lastModifiedBy>Martin Hlinovsky</cp:lastModifiedBy>
  <cp:revision>61</cp:revision>
  <dcterms:created xsi:type="dcterms:W3CDTF">2012-12-04T21:42:45Z</dcterms:created>
  <dcterms:modified xsi:type="dcterms:W3CDTF">2013-10-10T17:50:09Z</dcterms:modified>
</cp:coreProperties>
</file>